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1" r:id="rId2"/>
    <p:sldId id="256" r:id="rId3"/>
    <p:sldId id="286" r:id="rId4"/>
    <p:sldId id="265" r:id="rId5"/>
    <p:sldId id="277" r:id="rId6"/>
    <p:sldId id="278" r:id="rId7"/>
    <p:sldId id="295" r:id="rId8"/>
    <p:sldId id="279" r:id="rId9"/>
    <p:sldId id="302" r:id="rId10"/>
    <p:sldId id="303" r:id="rId11"/>
    <p:sldId id="304" r:id="rId12"/>
    <p:sldId id="299" r:id="rId13"/>
    <p:sldId id="294" r:id="rId14"/>
    <p:sldId id="274" r:id="rId15"/>
    <p:sldId id="273" r:id="rId16"/>
    <p:sldId id="301" r:id="rId17"/>
    <p:sldId id="275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865" autoAdjust="0"/>
  </p:normalViewPr>
  <p:slideViewPr>
    <p:cSldViewPr snapToGrid="0">
      <p:cViewPr varScale="1">
        <p:scale>
          <a:sx n="56" d="100"/>
          <a:sy n="56" d="100"/>
        </p:scale>
        <p:origin x="1800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77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2800" dirty="0" smtClean="0"/>
              <a:t>শিক্ষার্থীদের</a:t>
            </a:r>
            <a:r>
              <a:rPr lang="bn-BD" sz="2800" baseline="0" dirty="0" smtClean="0"/>
              <a:t> এলোমেলো করেও প্রশ্ন করা যেতে পারে। যেমন ১নং এর পর ৪ নং প্রশ্ন। ১) সময়     ২) বেগ    ৩)  মূল বিন্দুগামী সরলরেখা    ৪) অসম বেগের ক্ষেত্রে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গ্রাফ পেপারে শিক্ষক বাড়ির কাজ করে আনার কথা বলতে পারেন।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58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প্রশ্ন করতে পারেন, আমরা ছবিওগুলোতে কী দেখলাম? শিক্ষার্থীদের অংশগ্রহনের মাধ্যমে পাঠ ঘোষণা করা যেতে পারে।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30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তাঁর সুবিধামত গ্রাফ কাগজে </a:t>
            </a:r>
            <a:r>
              <a:rPr lang="en-US" baseline="0" dirty="0" smtClean="0"/>
              <a:t>X </a:t>
            </a:r>
            <a:r>
              <a:rPr lang="bn-BD" baseline="0" dirty="0" smtClean="0"/>
              <a:t>ও </a:t>
            </a:r>
            <a:r>
              <a:rPr lang="en-US" baseline="0" dirty="0" smtClean="0"/>
              <a:t>Y</a:t>
            </a:r>
            <a:r>
              <a:rPr lang="bn-BD" baseline="0" dirty="0" smtClean="0"/>
              <a:t> অক্ষে মান বসাতে পারেন। সমবেগের জন্য গ্রাফ মূল বিন্দুগামী সরলরেখা হবে। যদি আদিবেগ শূণ্য হয়।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3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এই</a:t>
            </a:r>
            <a:r>
              <a:rPr lang="bn-BD" baseline="0" dirty="0" smtClean="0"/>
              <a:t> স্লাইডে মাউস ক্লিক করা যাবে না। অপেক্ষা করতে হবে। কয়েকবার দেখতে হবে।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7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স্লাইডে নেক্সট ক্লিক করা যাবে না। কিছু সময় অপেক্ষা করতে হবে। স্লাইডটি শিক্ষার্থীদের কয়েকবার দেখাতে হবে।</a:t>
            </a:r>
          </a:p>
          <a:p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উপলব্ধি করবে সময় বাড়ার সাথে সাথে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ভাবে সরণ, বেগ পরিবর্তিত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4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অসম বেগের ক্ষেত্রে</a:t>
            </a:r>
            <a:r>
              <a:rPr lang="bn-BD" baseline="0" dirty="0" smtClean="0"/>
              <a:t> সময় বাড়ার সাথে সাথে সরণ সমান ভাবে বাড়ে নি।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60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</a:t>
                </a:r>
                <a:r>
                  <a:rPr lang="bn-BD" baseline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শিক্ষার্থীদের ৫ টি দলে ভাগ করতে পারেন। দলীয় কাজ দেয়া সম্ভবপর না হলে শিক্ষার্থীদের বোর্ডে কাজ করানো যেতে পারে। ৪৫ মিনিটে অতিক্রান্ত দূরত্ব হবে ২২,৫কিঃমিঃ। বেগ হবে </a:t>
                </a:r>
                <a14:m>
                  <m:oMath xmlns:m="http://schemas.openxmlformats.org/officeDocument/2006/math">
                    <m:r>
                      <a:rPr lang="en-US" b="0" i="0" baseline="0" smtClean="0">
                        <a:latin typeface="Cambria Math" panose="02040503050406030204" pitchFamily="18" charset="0"/>
                      </a:rPr>
                      <m:t>0.5</m:t>
                    </m:r>
                    <m:sSup>
                      <m:sSupPr>
                        <m:ctrlPr>
                          <a:rPr lang="bn-BD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𝑘𝑚𝑚𝑖𝑛</m:t>
                        </m:r>
                      </m:e>
                      <m:sup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baseline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bn-BD" dirty="0" smtClean="0"/>
                  <a:t>শিক্ষক</a:t>
                </a:r>
                <a:r>
                  <a:rPr lang="bn-BD" baseline="0" dirty="0" smtClean="0"/>
                  <a:t> শিক্ষার্থীদের ৫ টি দলে ভাগ করতে পারেন। দলীয় কাজ দেয়া সম্ভবপর না হলে শিক্ষার্থীদের বোর্ডে কাজ করানো যেতে পারে</a:t>
                </a:r>
                <a:r>
                  <a:rPr lang="bn-BD" baseline="0" dirty="0" smtClean="0"/>
                  <a:t>। ৪৫ মিনিটে অতিক্রান্ত দূরত্ব হবে ২২,৫কিঃমিঃ। বেগ হবে 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0.5</a:t>
                </a:r>
                <a:r>
                  <a:rPr lang="bn-BD" i="0" baseline="0" smtClean="0">
                    <a:latin typeface="Cambria Math" panose="02040503050406030204" pitchFamily="18" charset="0"/>
                  </a:rPr>
                  <a:t>〖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𝑘𝑚</a:t>
                </a:r>
                <a:r>
                  <a:rPr lang="bn-BD" b="0" i="0" baseline="0" smtClean="0">
                    <a:latin typeface="Cambria Math" panose="02040503050406030204" pitchFamily="18" charset="0"/>
                  </a:rPr>
                  <a:t>〗^(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−𝑚𝑖𝑛</a:t>
                </a:r>
                <a:r>
                  <a:rPr lang="bn-BD" b="0" i="0" baseline="0" smtClean="0">
                    <a:latin typeface="Cambria Math" panose="02040503050406030204" pitchFamily="18" charset="0"/>
                  </a:rPr>
                  <a:t>)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.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6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সমবেগের ক্ষেত্রে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গ্রাফ হবে মূলবিন্দুগামী সরল রেখা যা ৭ নং স্লাইডে দেখানো হয়েছে।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9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7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4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8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63B-212C-465C-BC9E-64B30243691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4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Half Frame 3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ounded Rectangle 7"/>
              <p:cNvSpPr/>
              <p:nvPr/>
            </p:nvSpPr>
            <p:spPr>
              <a:xfrm>
                <a:off x="0" y="1256742"/>
                <a:ext cx="9144000" cy="304265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এই স্লাইডটি সম্মানিত শিক্ষকবৃন্দের জন্য হাইড করে রাখা আছে। প্রতিটি স্লাইডের প্রয়োজনীয়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নির্দেশনা স্লাইডের নিচে নোটে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য়া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আছে, যা ক্লাস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পরিচালনার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সহায়ক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চেপে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শুরু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স্লাইডটি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প্রদর্শিত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তাই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চেপে শিক্ষক কন্টেন্টটি শ্রেণিতে শুরু করতে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পারেন।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শিক্ষককে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কন্টেন্টটি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পাঠ্যবইয়ের সাথে মিলিয়ে নেয়ার অনুরোধ রইল। </a:t>
                </a:r>
                <a:endParaRPr lang="en-US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প্রেজেন্টেশন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চলাকালীন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স্লাইড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হাইড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b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চাপুন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আনহাইড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b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চাপুন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2800" dirty="0"/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56742"/>
                <a:ext cx="9144000" cy="3042658"/>
              </a:xfrm>
              <a:prstGeom prst="roundRect">
                <a:avLst/>
              </a:prstGeom>
              <a:blipFill rotWithShape="0">
                <a:blip r:embed="rId2"/>
                <a:stretch>
                  <a:fillRect t="-2196" b="-6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3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948" y="1828800"/>
            <a:ext cx="8848578" cy="126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46193"/>
              </p:ext>
            </p:extLst>
          </p:nvPr>
        </p:nvGraphicFramePr>
        <p:xfrm>
          <a:off x="196946" y="1955409"/>
          <a:ext cx="88485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3Km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653456" y="2857890"/>
            <a:ext cx="535812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73850" y="2812855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2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8325" y="2866774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24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99756" y="2856427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36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92544" y="2906680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48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-22967" y="2975813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60 m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6" t="11984" r="5543" b="26623"/>
          <a:stretch/>
        </p:blipFill>
        <p:spPr>
          <a:xfrm>
            <a:off x="8706210" y="1595188"/>
            <a:ext cx="289676" cy="18288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7273449" y="1686628"/>
            <a:ext cx="59" cy="10820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41739" y="1686628"/>
            <a:ext cx="8526" cy="12148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26907" y="1686628"/>
            <a:ext cx="0" cy="12148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03550" y="1686628"/>
            <a:ext cx="25390" cy="11697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69943" y="1634502"/>
            <a:ext cx="11507" cy="1266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2590" y="1686628"/>
            <a:ext cx="27495" cy="12148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6" t="11984" r="5543" b="26623"/>
          <a:stretch/>
        </p:blipFill>
        <p:spPr>
          <a:xfrm>
            <a:off x="7290450" y="1686628"/>
            <a:ext cx="591" cy="3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57" t="11777" b="46976"/>
          <a:stretch/>
        </p:blipFill>
        <p:spPr>
          <a:xfrm>
            <a:off x="496276" y="3848925"/>
            <a:ext cx="2361101" cy="2350962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560202" y="5938364"/>
            <a:ext cx="105680" cy="1023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73412" y="6040697"/>
            <a:ext cx="2206831" cy="2274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573412" y="3848925"/>
            <a:ext cx="13210" cy="214060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73412" y="3921866"/>
            <a:ext cx="2155221" cy="21604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60612" y="5766099"/>
            <a:ext cx="0" cy="2745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6624" y="5788383"/>
            <a:ext cx="273988" cy="20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1104619" y="5552078"/>
            <a:ext cx="2017" cy="4588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637138" y="5522258"/>
            <a:ext cx="494208" cy="120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521362" y="5119078"/>
            <a:ext cx="0" cy="9329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11880" y="5113106"/>
            <a:ext cx="93496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970466" y="4694163"/>
            <a:ext cx="12380" cy="134898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13041" y="4650353"/>
            <a:ext cx="1424523" cy="140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10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95937 0.00093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69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2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2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6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88889E-6 3.7037E-7 L 0.2757 -0.35324 " pathEditMode="fixed" rAng="0" ptsTypes="AA">
                                      <p:cBhvr>
                                        <p:cTn id="32" dur="199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-1766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99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8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19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3" grpId="0" animBg="1"/>
      <p:bldP spid="14" grpId="0" animBg="1"/>
      <p:bldP spid="15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" y="1274164"/>
            <a:ext cx="4441010" cy="28647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44179" y="4392067"/>
            <a:ext cx="1489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সমত্বরণ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516" y="1158701"/>
            <a:ext cx="4572000" cy="38766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28751" y="5082507"/>
            <a:ext cx="1489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অসমবেগ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343650" y="1987853"/>
            <a:ext cx="1271353" cy="200025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590956" y="1991924"/>
            <a:ext cx="0" cy="199617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269949" y="3988103"/>
            <a:ext cx="1321007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72176" y="1528998"/>
            <a:ext cx="397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93786" y="4204363"/>
            <a:ext cx="397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73346" y="3881197"/>
            <a:ext cx="397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93074" y="3356503"/>
            <a:ext cx="397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2668" y="5693142"/>
                <a:ext cx="7572181" cy="1081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অসম বেগের ক্ষেত্রে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𝑃𝑀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রেখা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দ্বারা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নির্দেশিত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রত্ব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𝑄𝑀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রেখা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দ্বারা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ব্যবধান</m:t>
                        </m:r>
                      </m:den>
                    </m:f>
                  </m:oMath>
                </a14:m>
                <a:endParaRPr lang="en-US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68" y="5693142"/>
                <a:ext cx="7572181" cy="1081835"/>
              </a:xfrm>
              <a:prstGeom prst="rect">
                <a:avLst/>
              </a:prstGeom>
              <a:blipFill rotWithShape="0">
                <a:blip r:embed="rId5"/>
                <a:stretch>
                  <a:fillRect l="-2414" b="-7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6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57420" y="358991"/>
            <a:ext cx="24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মিনিট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635" y="5140141"/>
            <a:ext cx="840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ছক কাগজে  দূরত্ব-সময় সারণি থেকে 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মিনিটে অতিক্রান্ত দূরত্ব ও বেগ  বের কর।  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9946128"/>
                  </p:ext>
                </p:extLst>
              </p:nvPr>
            </p:nvGraphicFramePr>
            <p:xfrm>
              <a:off x="1329042" y="1047546"/>
              <a:ext cx="6582893" cy="38792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22146"/>
                    <a:gridCol w="3560747"/>
                  </a:tblGrid>
                  <a:tr h="866647">
                    <a:tc>
                      <a:txBody>
                        <a:bodyPr/>
                        <a:lstStyle/>
                        <a:p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সময়, </a:t>
                          </a:r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t </a:t>
                          </a:r>
                        </a:p>
                        <a:p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(min)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bn-BD" dirty="0" smtClean="0"/>
                            <a:t>দূরত্ব,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oMath>
                          </a14:m>
                          <a:endParaRPr lang="en-US" b="1" dirty="0" smtClean="0"/>
                        </a:p>
                        <a:p>
                          <a:r>
                            <a:rPr lang="en-US" dirty="0" smtClean="0"/>
                            <a:t>(km)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9946128"/>
                  </p:ext>
                </p:extLst>
              </p:nvPr>
            </p:nvGraphicFramePr>
            <p:xfrm>
              <a:off x="1329042" y="1047546"/>
              <a:ext cx="6582893" cy="38792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22146"/>
                    <a:gridCol w="3560747"/>
                  </a:tblGrid>
                  <a:tr h="866647">
                    <a:tc>
                      <a:txBody>
                        <a:bodyPr/>
                        <a:lstStyle/>
                        <a:p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সময়, </a:t>
                          </a:r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t </a:t>
                          </a:r>
                        </a:p>
                        <a:p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(min)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274" t="-3497" r="-856" b="-347552"/>
                          </a:stretch>
                        </a:blipFill>
                      </a:tcPr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0210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pSp>
        <p:nvGrpSpPr>
          <p:cNvPr id="6" name="Group 5"/>
          <p:cNvGrpSpPr/>
          <p:nvPr/>
        </p:nvGrpSpPr>
        <p:grpSpPr>
          <a:xfrm>
            <a:off x="1424123" y="109452"/>
            <a:ext cx="4293030" cy="852408"/>
            <a:chOff x="1465924" y="1131378"/>
            <a:chExt cx="4293030" cy="852408"/>
          </a:xfrm>
        </p:grpSpPr>
        <p:sp>
          <p:nvSpPr>
            <p:cNvPr id="8" name="Rounded Rectangle 7"/>
            <p:cNvSpPr/>
            <p:nvPr/>
          </p:nvSpPr>
          <p:spPr>
            <a:xfrm>
              <a:off x="1465924" y="1131378"/>
              <a:ext cx="4293030" cy="85240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TextBox 2"/>
            <p:cNvSpPr txBox="1"/>
            <p:nvPr/>
          </p:nvSpPr>
          <p:spPr>
            <a:xfrm>
              <a:off x="2675238" y="1288584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r>
                <a:rPr lang="en-US" sz="30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গত</a:t>
              </a:r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Half Frame 10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5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78688" y="1037292"/>
            <a:ext cx="3174521" cy="983412"/>
            <a:chOff x="2878688" y="1037292"/>
            <a:chExt cx="3174521" cy="983412"/>
          </a:xfrm>
        </p:grpSpPr>
        <p:sp>
          <p:nvSpPr>
            <p:cNvPr id="2" name="Explosion 2 1"/>
            <p:cNvSpPr/>
            <p:nvPr/>
          </p:nvSpPr>
          <p:spPr>
            <a:xfrm>
              <a:off x="2878688" y="1037292"/>
              <a:ext cx="3174521" cy="983412"/>
            </a:xfrm>
            <a:prstGeom prst="irregularSeal2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03314" y="1297534"/>
              <a:ext cx="172527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4498" y="2470587"/>
            <a:ext cx="79201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সমবেগের ক্ষেত্রে গ্রাফ কীরুপ হবে</a:t>
            </a:r>
            <a:r>
              <a:rPr lang="en-US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 গ্রাফ কাগজে এঁকে দেখাও।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06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339" y="870266"/>
            <a:ext cx="189031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9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6852" y="2523005"/>
            <a:ext cx="8516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 নির্ণয়ে </a:t>
            </a:r>
            <a:r>
              <a:rPr lang="en-US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 সর্বদাই দূরত্ব না সময় স্থাপন করতে হবে?</a:t>
            </a:r>
            <a:endParaRPr lang="bn-BD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 বনাম সময় লেখচিত্রে ঢাল কী নির্দেশ করে?</a:t>
            </a:r>
            <a:endParaRPr lang="bn-BD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সমবেগের ক্ষেত্রে লেখ কীরূপ হবে?</a:t>
            </a:r>
            <a:endParaRPr lang="bn-BD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লেখচিত্র কখন সরল রেখা হয় না? 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Half Frame 4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9251" y="1096567"/>
            <a:ext cx="260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8499" y="3141454"/>
            <a:ext cx="6804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বেগ-সময় লেখ চিত্র হতে কিভাবে ত্বরণ নির্ণয় করা যায়? তা গ্রাফ কাগজে লিখে নিয়ে আসবে। 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3" y="1017908"/>
            <a:ext cx="2314415" cy="168081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Half Frame 5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756" y="1898682"/>
            <a:ext cx="3619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 </a:t>
            </a:r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গুরুত্ত্বপূর্ণ শব্দ</a:t>
            </a:r>
            <a:endParaRPr lang="en-US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291" y="2686473"/>
            <a:ext cx="3619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ঢাল, সুষম বেগ, অসম বেগ</a:t>
            </a:r>
            <a:endParaRPr lang="en-US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Half Frame 4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018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2213" y="481920"/>
            <a:ext cx="3011652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625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625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667" y="3543013"/>
            <a:ext cx="8763000" cy="3108543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জনাব মো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ছাম্মৎ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খাদিজা ইয়াসমিন,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সহকা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রী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অধ্যাপক, টিটিসি,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ঢাকা</a:t>
            </a:r>
          </a:p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জনাব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মোঃ তাজুল ইসলাম,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সহকা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রী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অধ্যাপক, টিটিসি,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পাবনা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2800" dirty="0">
                <a:latin typeface="Nikosh" pitchFamily="2" charset="0"/>
                <a:cs typeface="Nikosh" pitchFamily="2" charset="0"/>
              </a:rPr>
              <a:t>জনাব সামসুদ্দিন আহমেদ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 তালুকদার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, প্রভাষক, টিটিসি,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কুমিল্লা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জি,এম রাকিবুল ইসলাম, প্রভাষক, টিটিসি, রংপুর।</a:t>
            </a:r>
            <a:endParaRPr lang="bn-IN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667" y="2539089"/>
            <a:ext cx="8763000" cy="95410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5426"/>
                </a:solidFill>
                <a:latin typeface="Nikosh" pitchFamily="2" charset="0"/>
                <a:cs typeface="Nikosh" pitchFamily="2" charset="0"/>
              </a:rPr>
              <a:t>এবং কন্টেন্ট সম্পাদক হিসেবে যাঁদের নির্দেশনা, পরামর্শ ও তত্ত্বাবধানে এই মডেল কন্টেন্ট সমৃদ্ধ হয়েছে তারা হলেন-  </a:t>
            </a:r>
            <a:endParaRPr lang="en-US" sz="2800" dirty="0">
              <a:solidFill>
                <a:srgbClr val="00542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667" y="1288943"/>
            <a:ext cx="8763000" cy="1200329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3399"/>
                </a:solidFill>
                <a:latin typeface="Nikosh" pitchFamily="2" charset="0"/>
                <a:cs typeface="Nikosh" pitchFamily="2" charset="0"/>
              </a:rPr>
              <a:t>শিক্ষা মন্ত্রণালয়, মাউশি, এনসিটিবি ও এটুআই-এর সংশ্লিষ্ট কর্মকর্তাবৃন্দ </a:t>
            </a:r>
            <a:endParaRPr lang="en-US" sz="3600" dirty="0">
              <a:solidFill>
                <a:srgbClr val="003399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-142796"/>
            <a:ext cx="2362200" cy="13365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কৃতজ্ঞতা স্বীকার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476" y="3759283"/>
            <a:ext cx="5467327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7925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7925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39" y="291676"/>
            <a:ext cx="4666828" cy="391558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79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5" y="220133"/>
            <a:ext cx="9143999" cy="642332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73122" y="178412"/>
            <a:ext cx="8452515" cy="4182547"/>
            <a:chOff x="630829" y="108298"/>
            <a:chExt cx="11270020" cy="4738503"/>
          </a:xfrm>
        </p:grpSpPr>
        <p:grpSp>
          <p:nvGrpSpPr>
            <p:cNvPr id="2" name="Group 1"/>
            <p:cNvGrpSpPr/>
            <p:nvPr/>
          </p:nvGrpSpPr>
          <p:grpSpPr>
            <a:xfrm>
              <a:off x="630829" y="108298"/>
              <a:ext cx="11270020" cy="4738503"/>
              <a:chOff x="630829" y="886312"/>
              <a:chExt cx="11270020" cy="4077882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30829" y="2909585"/>
                <a:ext cx="5660787" cy="2054609"/>
                <a:chOff x="630829" y="2909585"/>
                <a:chExt cx="5660787" cy="2054609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1921338" y="2909585"/>
                  <a:ext cx="2654971" cy="5827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আনিসুর রহমান </a:t>
                  </a:r>
                  <a:endParaRPr lang="en-US" sz="27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1186873" y="3357520"/>
                  <a:ext cx="4743078" cy="5827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প্রভাষক, পদার্থবিজ্ঞান বিভাগ</a:t>
                  </a:r>
                  <a:endParaRPr lang="en-US" sz="27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30829" y="4165245"/>
                  <a:ext cx="5587606" cy="7989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7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</a:t>
                  </a:r>
                  <a:r>
                    <a:rPr lang="bn-BD" sz="27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মোবাইল ফোন</a:t>
                  </a:r>
                  <a:r>
                    <a:rPr lang="en-US" sz="270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7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০১৭১৪-১৭৯৯৭৯</a:t>
                  </a:r>
                  <a:endParaRPr lang="bn-BD" sz="27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2025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anisur_rahman1000@yahoo.com</a:t>
                  </a: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825206" y="3790380"/>
                  <a:ext cx="5466410" cy="4951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ভেড়ামারা কলেজ, ভেড়ামারা, </a:t>
                  </a:r>
                  <a:r>
                    <a:rPr lang="bn-BD" sz="27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কুষ্টিয়া</a:t>
                  </a:r>
                  <a:endParaRPr lang="en-US" sz="27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5321381" y="886312"/>
                <a:ext cx="1478017" cy="582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7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পরিচিতি</a:t>
                </a:r>
                <a:endParaRPr lang="en-US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8202624" y="2602309"/>
                <a:ext cx="3698225" cy="2067382"/>
                <a:chOff x="8202624" y="2602309"/>
                <a:chExt cx="3698225" cy="2067382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8394068" y="2602309"/>
                  <a:ext cx="2744986" cy="4951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শ্রেণি</a:t>
                  </a:r>
                  <a:r>
                    <a:rPr lang="en-US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নবম-দশম</a:t>
                  </a:r>
                  <a:endParaRPr lang="en-US" sz="27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8202624" y="3140155"/>
                  <a:ext cx="3698225" cy="4951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বিষয়</a:t>
                  </a:r>
                  <a:r>
                    <a:rPr lang="en-US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পদার্থবিজ্ঞান</a:t>
                  </a:r>
                  <a:endParaRPr lang="en-US" sz="27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8457939" y="3648874"/>
                  <a:ext cx="2681116" cy="4951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অধ্যায়</a:t>
                  </a:r>
                  <a:r>
                    <a:rPr lang="en-US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দ্বিতীয় </a:t>
                  </a:r>
                  <a:endParaRPr lang="en-US" sz="27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8491552" y="4174568"/>
                  <a:ext cx="2681116" cy="4951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পৃষ্ঠা</a:t>
                  </a:r>
                  <a:r>
                    <a:rPr lang="en-US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solidFill>
                        <a:srgbClr val="0070C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৪০, ৪১</a:t>
                  </a:r>
                  <a:endParaRPr lang="en-US" sz="27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8702" y="187528"/>
              <a:ext cx="2784201" cy="240010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grpSp>
        <p:nvGrpSpPr>
          <p:cNvPr id="17" name="Group 1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8" name="Half Frame 17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lf Frame 20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33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6" t="11984" r="5543" b="26623"/>
          <a:stretch/>
        </p:blipFill>
        <p:spPr>
          <a:xfrm>
            <a:off x="7558401" y="1249734"/>
            <a:ext cx="1219839" cy="3821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8327811"/>
                  </p:ext>
                </p:extLst>
              </p:nvPr>
            </p:nvGraphicFramePr>
            <p:xfrm>
              <a:off x="393895" y="2363637"/>
              <a:ext cx="4299140" cy="34297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3696"/>
                    <a:gridCol w="2325444"/>
                  </a:tblGrid>
                  <a:tr h="766225">
                    <a:tc>
                      <a:txBody>
                        <a:bodyPr/>
                        <a:lstStyle/>
                        <a:p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সময়, </a:t>
                          </a:r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t </a:t>
                          </a:r>
                        </a:p>
                        <a:p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(min)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bn-BD" dirty="0" smtClean="0"/>
                            <a:t>দূরত্ব,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oMath>
                          </a14:m>
                          <a:endParaRPr lang="en-US" b="1" dirty="0" smtClean="0"/>
                        </a:p>
                        <a:p>
                          <a:r>
                            <a:rPr lang="en-US" dirty="0" smtClean="0"/>
                            <a:t>(km)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8327811"/>
                  </p:ext>
                </p:extLst>
              </p:nvPr>
            </p:nvGraphicFramePr>
            <p:xfrm>
              <a:off x="393895" y="2363637"/>
              <a:ext cx="4299140" cy="34297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3696"/>
                    <a:gridCol w="2325444"/>
                  </a:tblGrid>
                  <a:tr h="766225">
                    <a:tc>
                      <a:txBody>
                        <a:bodyPr/>
                        <a:lstStyle/>
                        <a:p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সময়, </a:t>
                          </a:r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t </a:t>
                          </a:r>
                        </a:p>
                        <a:p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(min)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85079" t="-3968" r="-1309" b="-350000"/>
                          </a:stretch>
                        </a:blipFill>
                      </a:tcPr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439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393895" y="1631852"/>
            <a:ext cx="8384345" cy="8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1" b="6150"/>
          <a:stretch/>
        </p:blipFill>
        <p:spPr>
          <a:xfrm>
            <a:off x="5225141" y="2559435"/>
            <a:ext cx="3677319" cy="30244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53616" y="6134627"/>
            <a:ext cx="3543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দেখা যাচ্ছে?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Half Frame 7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54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79931 0.0074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65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Magnetic Disk 8"/>
          <p:cNvSpPr/>
          <p:nvPr/>
        </p:nvSpPr>
        <p:spPr>
          <a:xfrm>
            <a:off x="1967705" y="2472960"/>
            <a:ext cx="5177038" cy="2732398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50919" y="3703692"/>
            <a:ext cx="2973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 ও লেখচিত্র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58"/>
          <a:stretch/>
        </p:blipFill>
        <p:spPr>
          <a:xfrm>
            <a:off x="7500738" y="2592988"/>
            <a:ext cx="1287267" cy="299085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Half Frame 5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83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183" y="1383133"/>
            <a:ext cx="38307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8997" y="2060241"/>
            <a:ext cx="6795869" cy="1346850"/>
            <a:chOff x="1528997" y="2060241"/>
            <a:chExt cx="6795869" cy="1346850"/>
          </a:xfrm>
        </p:grpSpPr>
        <p:sp>
          <p:nvSpPr>
            <p:cNvPr id="3" name="TextBox 2"/>
            <p:cNvSpPr txBox="1"/>
            <p:nvPr/>
          </p:nvSpPr>
          <p:spPr>
            <a:xfrm>
              <a:off x="1528997" y="2060241"/>
              <a:ext cx="67958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১। দূরত্ব-সময় লেখ চিত্রের সাহায্যে বেগ নির্ণয় করতে পারবে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8997" y="2883871"/>
              <a:ext cx="67958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২। বেগ-সময় লেখ চিত্রের সাহায্যে ত্বরণ নির্ণয় করতে পারবে।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15640" y="632764"/>
            <a:ext cx="19675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Half Frame 7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74872" y="0"/>
            <a:ext cx="8744839" cy="7010336"/>
            <a:chOff x="563132" y="-5814"/>
            <a:chExt cx="8744839" cy="7062095"/>
          </a:xfrm>
        </p:grpSpPr>
        <p:sp>
          <p:nvSpPr>
            <p:cNvPr id="3" name="TextBox 2"/>
            <p:cNvSpPr txBox="1"/>
            <p:nvPr/>
          </p:nvSpPr>
          <p:spPr>
            <a:xfrm>
              <a:off x="2496046" y="2457448"/>
              <a:ext cx="3557309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5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এগুলো কিভাবে এল?</a:t>
              </a:r>
              <a:endParaRPr lang="en-US" sz="405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9" t="2223" r="2118" b="3637"/>
            <a:stretch/>
          </p:blipFill>
          <p:spPr>
            <a:xfrm>
              <a:off x="2089754" y="299"/>
              <a:ext cx="6359236" cy="6858000"/>
            </a:xfrm>
            <a:prstGeom prst="rect">
              <a:avLst/>
            </a:prstGeom>
          </p:spPr>
        </p:pic>
        <p:grpSp>
          <p:nvGrpSpPr>
            <p:cNvPr id="59" name="Group 58"/>
            <p:cNvGrpSpPr/>
            <p:nvPr/>
          </p:nvGrpSpPr>
          <p:grpSpPr>
            <a:xfrm>
              <a:off x="2135832" y="510517"/>
              <a:ext cx="6273877" cy="5749641"/>
              <a:chOff x="2507672" y="349872"/>
              <a:chExt cx="6273877" cy="5749641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 flipV="1">
                <a:off x="2507672" y="349872"/>
                <a:ext cx="41564" cy="5749641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2514600" y="6043234"/>
                <a:ext cx="6266949" cy="43126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5485678" y="2516880"/>
              <a:ext cx="73827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P</a:t>
              </a:r>
              <a:endParaRPr lang="en-US" sz="2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6175" y="3792778"/>
              <a:ext cx="154174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দূরত্ব</a:t>
              </a:r>
              <a:r>
                <a:rPr lang="en-US" sz="27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Km</a:t>
              </a:r>
              <a:endParaRPr lang="en-US" sz="2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55288" y="6150185"/>
              <a:ext cx="4682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O</a:t>
              </a:r>
              <a:endPara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7489610" y="5965812"/>
              <a:ext cx="27708" cy="5623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1855780" y="956269"/>
              <a:ext cx="741218" cy="4901085"/>
              <a:chOff x="2805545" y="807732"/>
              <a:chExt cx="741218" cy="4901085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840181" y="1482436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819398" y="2166503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819398" y="2901469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840180" y="3622651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805545" y="4343086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867890" y="5025671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847108" y="5708817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860960" y="807732"/>
                <a:ext cx="678873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2545696" y="5991918"/>
              <a:ext cx="4148357" cy="536281"/>
              <a:chOff x="3553689" y="5824447"/>
              <a:chExt cx="4148357" cy="536281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3553689" y="5838298"/>
                <a:ext cx="0" cy="52243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4398817" y="5838298"/>
                <a:ext cx="0" cy="52243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5257799" y="5838298"/>
                <a:ext cx="0" cy="52243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6053355" y="5838298"/>
                <a:ext cx="0" cy="52243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6870773" y="5824447"/>
                <a:ext cx="0" cy="52243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7702046" y="5838298"/>
                <a:ext cx="0" cy="52243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>
            <a:xfrm>
              <a:off x="8293175" y="5951961"/>
              <a:ext cx="27708" cy="5623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>
              <a:off x="2306798" y="6212438"/>
              <a:ext cx="6493660" cy="843843"/>
              <a:chOff x="2300380" y="6284076"/>
              <a:chExt cx="6493660" cy="843843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300380" y="6326626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2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158810" y="6284076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4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047271" y="6300520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6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807991" y="6313902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8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514131" y="6371067"/>
                <a:ext cx="7123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0</a:t>
                </a:r>
                <a:endParaRPr lang="en-US" sz="32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260258" y="6358478"/>
                <a:ext cx="76374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12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140211" y="6357588"/>
                <a:ext cx="7351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14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069435" y="6313902"/>
                <a:ext cx="72460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16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8483525" y="5979238"/>
              <a:ext cx="478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X</a:t>
              </a:r>
              <a:endPara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583714" y="-5814"/>
              <a:ext cx="478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Y</a:t>
              </a:r>
              <a:endPara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88" name="Group 87"/>
            <p:cNvGrpSpPr/>
            <p:nvPr/>
          </p:nvGrpSpPr>
          <p:grpSpPr>
            <a:xfrm rot="16200000">
              <a:off x="-1337090" y="2887048"/>
              <a:ext cx="5631746" cy="878682"/>
              <a:chOff x="2548609" y="6218952"/>
              <a:chExt cx="5631746" cy="878682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2548609" y="6327127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2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312678" y="6313901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4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950260" y="6300519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6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4668171" y="6328193"/>
                <a:ext cx="4682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8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5291094" y="6478085"/>
                <a:ext cx="7123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2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0</a:t>
                </a:r>
                <a:endParaRPr lang="en-US" sz="28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053838" y="6272529"/>
                <a:ext cx="76374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12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6696611" y="6286384"/>
                <a:ext cx="7351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14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7375527" y="6218952"/>
                <a:ext cx="80482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16</a:t>
                </a:r>
                <a:endParaRPr lang="en-US" sz="4400" b="1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190801" y="729367"/>
              <a:ext cx="24197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Y </a:t>
              </a:r>
              <a:r>
                <a:rPr lang="bn-BD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অক্ষে</a:t>
              </a:r>
              <a:r>
                <a:rPr lang="en-US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 বর্গঘর=</a:t>
              </a:r>
              <a:r>
                <a:rPr lang="en-US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 </a:t>
              </a:r>
              <a:r>
                <a:rPr lang="bn-BD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</a:t>
              </a:r>
              <a:endParaRPr lang="en-US" sz="2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190801" y="296083"/>
              <a:ext cx="24197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X </a:t>
              </a:r>
              <a:r>
                <a:rPr lang="bn-BD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অক্ষে</a:t>
              </a:r>
              <a:r>
                <a:rPr lang="en-US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0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 বর্গঘর=৪ একক</a:t>
              </a:r>
              <a:endParaRPr lang="en-US" sz="2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052952" y="6029074"/>
              <a:ext cx="373796" cy="3577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810302" y="5349251"/>
              <a:ext cx="373796" cy="3577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4042638" y="4311449"/>
              <a:ext cx="373796" cy="3577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5204753" y="3275822"/>
              <a:ext cx="373796" cy="3577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6507155" y="2164558"/>
              <a:ext cx="373796" cy="3577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7718348" y="1136446"/>
              <a:ext cx="373796" cy="3577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V="1">
              <a:off x="2257561" y="867912"/>
              <a:ext cx="6152148" cy="533502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5859026" y="3050006"/>
              <a:ext cx="3754" cy="3209203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2156614" y="3050006"/>
              <a:ext cx="3663081" cy="59687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873991" y="5685603"/>
              <a:ext cx="73827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M</a:t>
              </a:r>
              <a:endParaRPr lang="en-US" sz="2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764717" y="5398385"/>
              <a:ext cx="1543254" cy="511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27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min</a:t>
              </a:r>
              <a:endParaRPr lang="en-US" sz="2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6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7267" y="1131576"/>
                <a:ext cx="7152568" cy="832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বেগ=</a:t>
                </a:r>
                <a14:m>
                  <m:oMath xmlns:m="http://schemas.openxmlformats.org/officeDocument/2006/math">
                    <m:r>
                      <a:rPr lang="bn-BD" sz="32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</m:num>
                      <m:den>
                        <m:r>
                          <a:rPr lang="bn-BD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</m:oMath>
                </a14:m>
                <a:r>
                  <a:rPr lang="bn-BD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bn-BD" sz="32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𝑃𝑀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𝑂𝑀</m:t>
                        </m:r>
                      </m:den>
                    </m:f>
                    <m:r>
                      <a:rPr lang="bn-BD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bn-BD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𝑃𝑀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𝑂𝑀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 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OP </a:t>
                </a:r>
                <a:r>
                  <a:rPr lang="bn-BD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  ঢাল বলে।</a:t>
                </a:r>
                <a:endPara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67" y="1131576"/>
                <a:ext cx="7152568" cy="832279"/>
              </a:xfrm>
              <a:prstGeom prst="rect">
                <a:avLst/>
              </a:prstGeom>
              <a:blipFill rotWithShape="0">
                <a:blip r:embed="rId3"/>
                <a:stretch>
                  <a:fillRect l="-2217" b="-13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58634" y="3381597"/>
                <a:ext cx="6556369" cy="835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বেগ=</a:t>
                </a:r>
                <a14:m>
                  <m:oMath xmlns:m="http://schemas.openxmlformats.org/officeDocument/2006/math">
                    <m:r>
                      <a:rPr lang="bn-BD" sz="32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</m:num>
                      <m:den>
                        <m:r>
                          <a:rPr lang="bn-BD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  <m:r>
                      <a:rPr lang="bn-BD" sz="320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20</m:t>
                        </m:r>
                      </m:num>
                      <m:den>
                        <m:r>
                          <a:rPr lang="bn-BD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den>
                    </m:f>
                    <m:r>
                      <a:rPr lang="bn-BD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BD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২</m:t>
                    </m:r>
                    <m:r>
                      <a:rPr lang="bn-BD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𝐾𝑚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𝑚𝑖𝑛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34" y="3381597"/>
                <a:ext cx="6556369" cy="835357"/>
              </a:xfrm>
              <a:prstGeom prst="rect">
                <a:avLst/>
              </a:prstGeom>
              <a:blipFill rotWithShape="0">
                <a:blip r:embed="rId4"/>
                <a:stretch>
                  <a:fillRect l="-2419" b="-13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2949" y="2349560"/>
                <a:ext cx="3653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360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১০</m:t>
                      </m:r>
                      <m:r>
                        <a:rPr lang="bn-BD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সেকেন্ডে</m:t>
                      </m:r>
                      <m:r>
                        <a:rPr lang="bn-BD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BD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বেগ</m:t>
                      </m:r>
                      <m:r>
                        <a:rPr lang="bn-BD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49" y="2349560"/>
                <a:ext cx="3653869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74166" y="4911325"/>
            <a:ext cx="6556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গ্রাফে দূরত্বের একক কি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 একক মিনিট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8108830" y="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8108829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0" y="5822830"/>
              <a:ext cx="1035170" cy="1035170"/>
            </a:xfrm>
            <a:prstGeom prst="halfFrame">
              <a:avLst>
                <a:gd name="adj1" fmla="val 3333"/>
                <a:gd name="adj2" fmla="val 16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76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948" y="1828800"/>
            <a:ext cx="8848578" cy="126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46193"/>
              </p:ext>
            </p:extLst>
          </p:nvPr>
        </p:nvGraphicFramePr>
        <p:xfrm>
          <a:off x="196946" y="1955409"/>
          <a:ext cx="88485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  <a:gridCol w="88485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6Km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3Km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528422" y="3849525"/>
            <a:ext cx="535812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34683" y="3938962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2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7223" y="3969099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24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28957" y="3938962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36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35253" y="3885377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48 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-47468" y="3995233"/>
            <a:ext cx="774898" cy="6611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60 m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6" t="11984" r="5543" b="26623"/>
          <a:stretch/>
        </p:blipFill>
        <p:spPr>
          <a:xfrm>
            <a:off x="8849199" y="1617785"/>
            <a:ext cx="289676" cy="18288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7249091" y="1093269"/>
            <a:ext cx="52251" cy="28456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05789" y="987432"/>
            <a:ext cx="52251" cy="28456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19132" y="1039684"/>
            <a:ext cx="52251" cy="28456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12416" y="1123406"/>
            <a:ext cx="52251" cy="28456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5" idx="7"/>
          </p:cNvCxnSpPr>
          <p:nvPr/>
        </p:nvCxnSpPr>
        <p:spPr>
          <a:xfrm flipH="1">
            <a:off x="8985766" y="1123405"/>
            <a:ext cx="59760" cy="28229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0942" y="1123405"/>
            <a:ext cx="52251" cy="28456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95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1.01424 0.01343 " pathEditMode="relative" rAng="0" ptsTypes="AA">
                                      <p:cBhvr>
                                        <p:cTn id="6" dur="3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12" y="6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1586</TotalTime>
  <Words>704</Words>
  <Application>Microsoft Office PowerPoint</Application>
  <PresentationFormat>On-screen Show (4:3)</PresentationFormat>
  <Paragraphs>166</Paragraphs>
  <Slides>18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ANISUR</dc:creator>
  <cp:lastModifiedBy>MD. ANISUR RAHMAN</cp:lastModifiedBy>
  <cp:revision>369</cp:revision>
  <dcterms:created xsi:type="dcterms:W3CDTF">2014-09-20T16:42:22Z</dcterms:created>
  <dcterms:modified xsi:type="dcterms:W3CDTF">2016-08-10T04:41:07Z</dcterms:modified>
</cp:coreProperties>
</file>